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1"/>
            <a:ext cx="8839200" cy="609599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Bell MT" pitchFamily="18" charset="0"/>
              </a:rPr>
              <a:t>Decline of the Mughal Empire</a:t>
            </a:r>
            <a:endParaRPr lang="en-US" sz="3200" dirty="0">
              <a:latin typeface="Bell M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8763000" cy="59436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Causes behind Decline of the Mughal Empire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The Mughal empire declined due to the following reasons</a:t>
            </a:r>
          </a:p>
          <a:p>
            <a:pPr marL="457200" indent="-457200" algn="l">
              <a:buAutoNum type="arabicPeriod"/>
            </a:pPr>
            <a:r>
              <a:rPr lang="en-US" sz="2400" dirty="0" smtClean="0">
                <a:solidFill>
                  <a:srgbClr val="C00000"/>
                </a:solidFill>
                <a:latin typeface="Bell MT" pitchFamily="18" charset="0"/>
              </a:rPr>
              <a:t>Weak Successors after Aurangzeb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Bell MT" pitchFamily="18" charset="0"/>
              </a:rPr>
              <a:t>M</a:t>
            </a: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ughal emperors till the death of Aurangzeb were all competent persons but his successors were worthless rulers.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Mughal system of government was despotic- with all the powers of the government concentrated in the hands of Emperor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Such a system is a source of strength  in the hands of competent rulers but contributes to the decline of the empire when worthless 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Bell MT" pitchFamily="18" charset="0"/>
              </a:rPr>
              <a:t>After Aurangzeb 9 rulers ruled the territories of Mughals without any strong political impact on their subordinates </a:t>
            </a:r>
            <a:endParaRPr lang="en-US" sz="2400" dirty="0">
              <a:solidFill>
                <a:schemeClr val="tx1"/>
              </a:solidFill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417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839200" cy="6324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Bell MT" pitchFamily="18" charset="0"/>
              </a:rPr>
              <a:t>2. Degeneration of Mughal Nobility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Bell MT" pitchFamily="18" charset="0"/>
              </a:rPr>
              <a:t>Before 1707 nobles greatly contributed to the consolidation of Mughal Empire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Bell MT" pitchFamily="18" charset="0"/>
              </a:rPr>
              <a:t>With the decline of Mughal rulers also reflected in the deterioration set in the Mughal Nobility also. </a:t>
            </a:r>
            <a:endParaRPr lang="en-US" sz="2400" dirty="0">
              <a:latin typeface="Bell MT" pitchFamily="18" charset="0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Bell MT" pitchFamily="18" charset="0"/>
              </a:rPr>
              <a:t>Sarkar</a:t>
            </a:r>
            <a:r>
              <a:rPr lang="en-US" sz="2400" dirty="0" smtClean="0">
                <a:latin typeface="Bell MT" pitchFamily="18" charset="0"/>
              </a:rPr>
              <a:t> writes “ </a:t>
            </a:r>
            <a:r>
              <a:rPr lang="en-US" sz="2400" i="1" dirty="0" smtClean="0">
                <a:latin typeface="Bell MT" pitchFamily="18" charset="0"/>
              </a:rPr>
              <a:t>To the  thoughtful students of Mughal history nothing is more </a:t>
            </a:r>
            <a:r>
              <a:rPr lang="en-US" sz="2400" i="1" dirty="0" err="1" smtClean="0">
                <a:latin typeface="Bell MT" pitchFamily="18" charset="0"/>
              </a:rPr>
              <a:t>stricking</a:t>
            </a:r>
            <a:r>
              <a:rPr lang="en-US" sz="2400" i="1" dirty="0" smtClean="0">
                <a:latin typeface="Bell MT" pitchFamily="18" charset="0"/>
              </a:rPr>
              <a:t> than the decline of peerage”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  <a:latin typeface="Bell MT" pitchFamily="18" charset="0"/>
              </a:rPr>
              <a:t>3. Inefficiency of the Army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Bell MT" pitchFamily="18" charset="0"/>
              </a:rPr>
              <a:t>The weakening of the Moghul army had became apparent even in the time of Shah </a:t>
            </a:r>
            <a:r>
              <a:rPr lang="en-US" sz="2400" dirty="0" err="1" smtClean="0">
                <a:latin typeface="Bell MT" pitchFamily="18" charset="0"/>
              </a:rPr>
              <a:t>Jahan</a:t>
            </a:r>
            <a:r>
              <a:rPr lang="en-US" sz="2400" dirty="0" smtClean="0">
                <a:latin typeface="Bell MT" pitchFamily="18" charset="0"/>
              </a:rPr>
              <a:t>- it failed to retake Kandahar from the Persians  in spite of three expeditions.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Bell MT" pitchFamily="18" charset="0"/>
              </a:rPr>
              <a:t>The method of payment to troops through </a:t>
            </a:r>
            <a:r>
              <a:rPr lang="en-US" sz="2400" dirty="0" err="1" smtClean="0">
                <a:latin typeface="Bell MT" pitchFamily="18" charset="0"/>
              </a:rPr>
              <a:t>Mansabdhari</a:t>
            </a:r>
            <a:r>
              <a:rPr lang="en-US" sz="2400" dirty="0" smtClean="0">
                <a:latin typeface="Bell MT" pitchFamily="18" charset="0"/>
              </a:rPr>
              <a:t> proved ineffective – because state could not have direct control over the troops.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Bell MT" pitchFamily="18" charset="0"/>
              </a:rPr>
              <a:t>Towards the end of the 17</a:t>
            </a:r>
            <a:r>
              <a:rPr lang="en-US" sz="2400" baseline="30000" dirty="0" smtClean="0">
                <a:latin typeface="Bell MT" pitchFamily="18" charset="0"/>
              </a:rPr>
              <a:t>th</a:t>
            </a:r>
            <a:r>
              <a:rPr lang="en-US" sz="2400" dirty="0" smtClean="0">
                <a:latin typeface="Bell MT" pitchFamily="18" charset="0"/>
              </a:rPr>
              <a:t> century </a:t>
            </a:r>
            <a:r>
              <a:rPr lang="en-US" sz="2400" dirty="0" err="1" smtClean="0">
                <a:latin typeface="Bell MT" pitchFamily="18" charset="0"/>
              </a:rPr>
              <a:t>mansabdars</a:t>
            </a:r>
            <a:r>
              <a:rPr lang="en-US" sz="2400" dirty="0" smtClean="0">
                <a:latin typeface="Bell MT" pitchFamily="18" charset="0"/>
              </a:rPr>
              <a:t> became treasonable  with the enemy- and could not give support to emperor even at </a:t>
            </a:r>
            <a:r>
              <a:rPr lang="en-US" sz="2400" dirty="0">
                <a:latin typeface="Bell MT" pitchFamily="18" charset="0"/>
              </a:rPr>
              <a:t>t</a:t>
            </a:r>
            <a:r>
              <a:rPr lang="en-US" sz="2400" dirty="0" smtClean="0">
                <a:latin typeface="Bell MT" pitchFamily="18" charset="0"/>
              </a:rPr>
              <a:t>he time of crisis and invasion  </a:t>
            </a:r>
            <a:endParaRPr lang="en-US" sz="2400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065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152400"/>
            <a:ext cx="8229600" cy="1222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915400" cy="655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Bell MT" pitchFamily="18" charset="0"/>
              </a:rPr>
              <a:t>4. Economic Bankruptcy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ell MT" pitchFamily="18" charset="0"/>
              </a:rPr>
              <a:t>The Equitable share of production and tax collection deteriorated in the hands of Akbar successors.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ell MT" pitchFamily="18" charset="0"/>
              </a:rPr>
              <a:t>The state share (tax) was raised to one and half of the produce in the time of Shah </a:t>
            </a:r>
            <a:r>
              <a:rPr lang="en-US" sz="2400" dirty="0" err="1" smtClean="0">
                <a:latin typeface="Bell MT" pitchFamily="18" charset="0"/>
              </a:rPr>
              <a:t>Jahan</a:t>
            </a:r>
            <a:r>
              <a:rPr lang="en-US" sz="2400" dirty="0" smtClean="0">
                <a:latin typeface="Bell MT" pitchFamily="18" charset="0"/>
              </a:rPr>
              <a:t> and it made the condition of peasantry very bad.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ell MT" pitchFamily="18" charset="0"/>
              </a:rPr>
              <a:t>Tax collected wasted on magnificence of court and costly building.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ell MT" pitchFamily="18" charset="0"/>
              </a:rPr>
              <a:t>War of Aurangzeb also exhausted the treasury. 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ell MT" pitchFamily="18" charset="0"/>
              </a:rPr>
              <a:t>Constant and costly wars depleted the royal treasury. </a:t>
            </a:r>
          </a:p>
          <a:p>
            <a:pPr marL="0" indent="0">
              <a:buNone/>
            </a:pPr>
            <a:r>
              <a:rPr lang="en-US" sz="2400" dirty="0" smtClean="0">
                <a:latin typeface="Bell MT" pitchFamily="18" charset="0"/>
              </a:rPr>
              <a:t>5</a:t>
            </a:r>
            <a:r>
              <a:rPr lang="en-US" sz="2400" dirty="0" smtClean="0">
                <a:solidFill>
                  <a:srgbClr val="33CC33"/>
                </a:solidFill>
                <a:latin typeface="Bell MT" pitchFamily="18" charset="0"/>
              </a:rPr>
              <a:t>. Foreign Invasion</a:t>
            </a:r>
            <a:r>
              <a:rPr lang="en-US" sz="2400" dirty="0" smtClean="0">
                <a:latin typeface="Bell MT" pitchFamily="18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Bell MT" pitchFamily="18" charset="0"/>
              </a:rPr>
              <a:t>Nadir Shah of </a:t>
            </a:r>
            <a:r>
              <a:rPr lang="en-US" sz="2400" dirty="0">
                <a:latin typeface="Bell MT" pitchFamily="18" charset="0"/>
              </a:rPr>
              <a:t>P</a:t>
            </a:r>
            <a:r>
              <a:rPr lang="en-US" sz="2400" dirty="0" smtClean="0">
                <a:latin typeface="Bell MT" pitchFamily="18" charset="0"/>
              </a:rPr>
              <a:t>ersia attacked India in 1739-defeated Mohammed Shah – took away booty worth about 70 </a:t>
            </a:r>
            <a:r>
              <a:rPr lang="en-US" sz="2400" dirty="0" err="1" smtClean="0">
                <a:latin typeface="Bell MT" pitchFamily="18" charset="0"/>
              </a:rPr>
              <a:t>crores</a:t>
            </a:r>
            <a:r>
              <a:rPr lang="en-US" sz="2400" dirty="0" smtClean="0">
                <a:latin typeface="Bell MT" pitchFamily="18" charset="0"/>
              </a:rPr>
              <a:t> of rupees including the famous Peacock throne and Kohinoor Diamond 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Bell MT" pitchFamily="18" charset="0"/>
              </a:rPr>
              <a:t>North- West Frontier policy of the Moghuls was failure – they could not check invasion from that direction.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Bell MT" pitchFamily="18" charset="0"/>
              </a:rPr>
              <a:t>After him Ahmed Shah </a:t>
            </a:r>
            <a:r>
              <a:rPr lang="en-US" sz="2400" dirty="0" err="1" smtClean="0">
                <a:latin typeface="Bell MT" pitchFamily="18" charset="0"/>
              </a:rPr>
              <a:t>Abdali</a:t>
            </a:r>
            <a:r>
              <a:rPr lang="en-US" sz="2400" dirty="0" smtClean="0">
                <a:latin typeface="Bell MT" pitchFamily="18" charset="0"/>
              </a:rPr>
              <a:t>(1748-1764) </a:t>
            </a:r>
            <a:r>
              <a:rPr lang="en-US" sz="2400" dirty="0" smtClean="0">
                <a:latin typeface="Bell MT" pitchFamily="18" charset="0"/>
              </a:rPr>
              <a:t>of Afghanistan attacked India and further weekend the empire.</a:t>
            </a: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291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accent2"/>
                </a:solidFill>
                <a:latin typeface="Bell MT" pitchFamily="18" charset="0"/>
              </a:rPr>
              <a:t>6. Wars of Successio</a:t>
            </a:r>
            <a:r>
              <a:rPr lang="en-US" sz="2800" dirty="0" smtClean="0">
                <a:latin typeface="Bell MT" pitchFamily="18" charset="0"/>
              </a:rPr>
              <a:t>n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 smtClean="0">
                <a:latin typeface="Bell MT" pitchFamily="18" charset="0"/>
              </a:rPr>
              <a:t>There was no law of succession among the Mughals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 smtClean="0">
                <a:latin typeface="Bell MT" pitchFamily="18" charset="0"/>
              </a:rPr>
              <a:t>The throne belongs to the successful throne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 smtClean="0">
                <a:latin typeface="Bell MT" pitchFamily="18" charset="0"/>
              </a:rPr>
              <a:t>There was a war of succession almost after the death of every </a:t>
            </a:r>
            <a:r>
              <a:rPr lang="en-US" sz="2400" dirty="0" err="1" smtClean="0">
                <a:latin typeface="Bell MT" pitchFamily="18" charset="0"/>
              </a:rPr>
              <a:t>Mughul</a:t>
            </a:r>
            <a:r>
              <a:rPr lang="en-US" sz="2400" dirty="0" smtClean="0">
                <a:latin typeface="Bell MT" pitchFamily="18" charset="0"/>
              </a:rPr>
              <a:t> emperor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 smtClean="0">
                <a:latin typeface="Bell MT" pitchFamily="18" charset="0"/>
              </a:rPr>
              <a:t>These become more frequent after the death of Aurangzeb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FFC000"/>
                </a:solidFill>
                <a:latin typeface="Bell MT" pitchFamily="18" charset="0"/>
              </a:rPr>
              <a:t>7. Court Factions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>
                <a:solidFill>
                  <a:srgbClr val="FFC000"/>
                </a:solidFill>
                <a:latin typeface="Bell MT" pitchFamily="18" charset="0"/>
              </a:rPr>
              <a:t> </a:t>
            </a:r>
            <a:r>
              <a:rPr lang="en-US" sz="2400" dirty="0" smtClean="0">
                <a:latin typeface="Bell MT" pitchFamily="18" charset="0"/>
              </a:rPr>
              <a:t>There were two principal faction sin Mughal court. 1. </a:t>
            </a:r>
            <a:r>
              <a:rPr lang="en-US" sz="2400" dirty="0" err="1" smtClean="0">
                <a:latin typeface="Bell MT" pitchFamily="18" charset="0"/>
              </a:rPr>
              <a:t>Turani</a:t>
            </a:r>
            <a:r>
              <a:rPr lang="en-US" sz="2400" dirty="0" smtClean="0">
                <a:latin typeface="Bell MT" pitchFamily="18" charset="0"/>
              </a:rPr>
              <a:t> or Central Asian camp consisted of Sunni Muslims. 2. Persian Nobles who were mostly Shias</a:t>
            </a:r>
            <a:r>
              <a:rPr lang="en-US" sz="2800" dirty="0" smtClean="0">
                <a:latin typeface="Bell MT" pitchFamily="18" charset="0"/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ell MT" pitchFamily="18" charset="0"/>
              </a:rPr>
              <a:t>They conspired to place or displace kings that suited them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ell MT" pitchFamily="18" charset="0"/>
              </a:rPr>
              <a:t>These factions proved tremendously detrimental for the competences and integrity of the Mogul empire</a:t>
            </a:r>
          </a:p>
          <a:p>
            <a:pPr>
              <a:buFont typeface="Courier New" pitchFamily="49" charset="0"/>
              <a:buChar char="o"/>
            </a:pPr>
            <a:endParaRPr lang="en-US" sz="2400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161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4038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57200"/>
            <a:ext cx="8915400" cy="62484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B0F0"/>
                </a:solidFill>
                <a:latin typeface="Bell MT" pitchFamily="18" charset="0"/>
              </a:rPr>
              <a:t>8. Impact of Reformers</a:t>
            </a:r>
            <a:endParaRPr lang="en-US" sz="2400" dirty="0" smtClean="0">
              <a:latin typeface="Bell MT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ell MT" pitchFamily="18" charset="0"/>
              </a:rPr>
              <a:t>In </a:t>
            </a:r>
            <a:r>
              <a:rPr lang="en-US" sz="2400" dirty="0" err="1" smtClean="0">
                <a:latin typeface="Bell MT" pitchFamily="18" charset="0"/>
              </a:rPr>
              <a:t>Mahrastra</a:t>
            </a:r>
            <a:r>
              <a:rPr lang="en-US" sz="2400" dirty="0" smtClean="0">
                <a:latin typeface="Bell MT" pitchFamily="18" charset="0"/>
              </a:rPr>
              <a:t> Ram Das emphasized the importance of </a:t>
            </a:r>
            <a:r>
              <a:rPr lang="en-US" sz="2400" dirty="0" err="1" smtClean="0">
                <a:latin typeface="Bell MT" pitchFamily="18" charset="0"/>
              </a:rPr>
              <a:t>Maharastra</a:t>
            </a:r>
            <a:r>
              <a:rPr lang="en-US" sz="2400" dirty="0" smtClean="0">
                <a:latin typeface="Bell MT" pitchFamily="18" charset="0"/>
              </a:rPr>
              <a:t> Dharma and political sovereignty.- he advocated the religion could be protected by power only.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ell MT" pitchFamily="18" charset="0"/>
              </a:rPr>
              <a:t>By these assertions </a:t>
            </a:r>
            <a:r>
              <a:rPr lang="en-US" sz="2400" dirty="0" err="1">
                <a:latin typeface="Bell MT" pitchFamily="18" charset="0"/>
              </a:rPr>
              <a:t>S</a:t>
            </a:r>
            <a:r>
              <a:rPr lang="en-US" sz="2400" dirty="0" err="1" smtClean="0">
                <a:latin typeface="Bell MT" pitchFamily="18" charset="0"/>
              </a:rPr>
              <a:t>hivaji</a:t>
            </a:r>
            <a:r>
              <a:rPr lang="en-US" sz="2400" dirty="0" smtClean="0">
                <a:latin typeface="Bell MT" pitchFamily="18" charset="0"/>
              </a:rPr>
              <a:t> was encouraged to wage war against Mughals 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ell MT" pitchFamily="18" charset="0"/>
              </a:rPr>
              <a:t>In Punjab, the Sikh Gurus </a:t>
            </a:r>
            <a:r>
              <a:rPr lang="en-US" sz="2400" dirty="0" err="1" smtClean="0">
                <a:latin typeface="Bell MT" pitchFamily="18" charset="0"/>
              </a:rPr>
              <a:t>emphasised</a:t>
            </a:r>
            <a:r>
              <a:rPr lang="en-US" sz="2400" dirty="0" smtClean="0">
                <a:latin typeface="Bell MT" pitchFamily="18" charset="0"/>
              </a:rPr>
              <a:t> the need of attaining military and political power in order to protect their religion.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ell MT" pitchFamily="18" charset="0"/>
              </a:rPr>
              <a:t>These reformers encouraged a spirit of revolt and independence – which started striking at the very roots of the Mughal empire.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Bell MT" pitchFamily="18" charset="0"/>
              </a:rPr>
              <a:t>9. Lack of Maritime Power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Bell MT" pitchFamily="18" charset="0"/>
              </a:rPr>
              <a:t>The later Mughals doesn't show intention to develop sea power on their military- on the other hand it had became a smooth passage for the Europeans on the seas to establish their power in India.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err="1" smtClean="0">
                <a:latin typeface="Bell MT" pitchFamily="18" charset="0"/>
              </a:rPr>
              <a:t>Hyder</a:t>
            </a:r>
            <a:r>
              <a:rPr lang="en-US" sz="2400" dirty="0" smtClean="0">
                <a:latin typeface="Bell MT" pitchFamily="18" charset="0"/>
              </a:rPr>
              <a:t> Ali said “ </a:t>
            </a:r>
            <a:r>
              <a:rPr lang="en-US" sz="2400" i="1" dirty="0" smtClean="0">
                <a:latin typeface="Bell MT" pitchFamily="18" charset="0"/>
              </a:rPr>
              <a:t> I am not afraid  the English any where on the land, but I cannot dry up the seas”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rgbClr val="FF0000"/>
                </a:solidFill>
                <a:latin typeface="Bell MT" pitchFamily="18" charset="0"/>
              </a:rPr>
              <a:t>10. Reversal of Akbar Religious policy</a:t>
            </a:r>
            <a:endParaRPr lang="en-US" sz="2600" dirty="0">
              <a:solidFill>
                <a:srgbClr val="FF0000"/>
              </a:solidFill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135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651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Decline of the Mughal Empire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Decline of the Mughal Empire</dc:title>
  <dc:creator>B</dc:creator>
  <cp:lastModifiedBy>B</cp:lastModifiedBy>
  <cp:revision>12</cp:revision>
  <dcterms:created xsi:type="dcterms:W3CDTF">2006-08-16T00:00:00Z</dcterms:created>
  <dcterms:modified xsi:type="dcterms:W3CDTF">2015-06-08T18:22:15Z</dcterms:modified>
</cp:coreProperties>
</file>